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5" r:id="rId3"/>
    <p:sldId id="269" r:id="rId4"/>
    <p:sldId id="259" r:id="rId5"/>
    <p:sldId id="270" r:id="rId6"/>
    <p:sldId id="264" r:id="rId7"/>
    <p:sldId id="256" r:id="rId8"/>
    <p:sldId id="257" r:id="rId9"/>
    <p:sldId id="258" r:id="rId10"/>
    <p:sldId id="260" r:id="rId11"/>
    <p:sldId id="261" r:id="rId12"/>
    <p:sldId id="262" r:id="rId13"/>
    <p:sldId id="263"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F441AB-0BDB-489E-911D-3D2292335E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C9380595-FA3D-4E6B-96A0-CC73D3852A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2AB5EFA8-0A41-4625-A2A1-46FDF5ADE0E1}"/>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16C05B33-47CA-46A8-A18C-F96B7A94159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98ABA1E-DA8B-4B03-A4AA-1C60A40CE1C6}"/>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4962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C3AA0-47BE-46CC-AF6D-22E151FC34D8}"/>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DD11105A-3184-4923-A4E9-711B3C3C638E}"/>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A40C087B-BA2B-4B6A-8323-E312140AEB79}"/>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96E83708-A081-4AE0-8CCE-893ED902606B}"/>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1D2E903-F4E8-4195-9567-1742EF4F5111}"/>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1445553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C44D51-2237-4F86-B300-334F4453C6BB}"/>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C2D15A2A-5B27-4D3F-A7AD-CFDDF2B8E8AB}"/>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405B952-F3EB-470F-A095-3204E4AD24CA}"/>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0D6E1741-AB6F-41BC-A57C-9C2D8C53134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9FFCF37-2EE9-4938-BE1E-C96A437EC1ED}"/>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362941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09D72-2A38-484A-8671-DFBEE659302D}"/>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5F0603BC-BF19-49B9-812C-A1755AAA0C7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E543766D-1009-4BB7-BC83-C823FB0839FD}"/>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5A066635-4545-47A3-A45E-3F4FE87543D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7607A6A2-6118-4401-ADE4-B11892C73EDC}"/>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469586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DA97-D8F8-4177-B1EB-1615AB455C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A833C99B-C3E5-4F7D-8122-340AEB4C6C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C9A84711-1458-4124-AB8D-78A13E4BAC4A}"/>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BEE8F1AD-B22F-402C-9F99-7922103D581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D710810-485D-4C3A-9640-DEFB1639A338}"/>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38023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2001E-3FEC-4865-A29B-5665E5B379E0}"/>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C5874202-808B-4517-9D08-0311E353E45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59719657-A146-4BFE-99B7-225FEE6A00E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720564EF-CE99-492C-8884-4225B813F288}"/>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6" name="Espace réservé du pied de page 5">
            <a:extLst>
              <a:ext uri="{FF2B5EF4-FFF2-40B4-BE49-F238E27FC236}">
                <a16:creationId xmlns:a16="http://schemas.microsoft.com/office/drawing/2014/main" id="{5658D7D2-547B-4A95-8F07-5FE27E90C24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BEBA33C-2EA2-4A79-926E-954B633E49E2}"/>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35092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513E0-493D-4B7D-A0E4-9F7A0188FD9B}"/>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6D851A4B-77FC-4277-9D72-3C3EB64E3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0503827-97C5-41C5-9F20-56EA9C35296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4473B55E-A276-4D0A-924C-FAD073AFE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CA7FDB5-96E5-41C1-99F4-93C08F97AFB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6868EA8E-4B7F-493E-810A-5A9D36EC72F6}"/>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8" name="Espace réservé du pied de page 7">
            <a:extLst>
              <a:ext uri="{FF2B5EF4-FFF2-40B4-BE49-F238E27FC236}">
                <a16:creationId xmlns:a16="http://schemas.microsoft.com/office/drawing/2014/main" id="{43B53B66-1272-492B-8348-159E1AB3EBD1}"/>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16F5DF48-7ACA-4832-BB56-061002270D09}"/>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62252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DCA38-46A7-47E9-9D5F-C5BCC1D2A0CF}"/>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81881010-594E-420B-BAAC-29A67B02A451}"/>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4" name="Espace réservé du pied de page 3">
            <a:extLst>
              <a:ext uri="{FF2B5EF4-FFF2-40B4-BE49-F238E27FC236}">
                <a16:creationId xmlns:a16="http://schemas.microsoft.com/office/drawing/2014/main" id="{B4445BD4-4212-47B3-998F-AB0E157ED38C}"/>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622EDD01-CE34-4E46-B620-E86F963F321F}"/>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30581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8B30ED-2618-4E8D-A6E3-4FBA1F68C62A}"/>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3" name="Espace réservé du pied de page 2">
            <a:extLst>
              <a:ext uri="{FF2B5EF4-FFF2-40B4-BE49-F238E27FC236}">
                <a16:creationId xmlns:a16="http://schemas.microsoft.com/office/drawing/2014/main" id="{342ABB67-0F42-4A80-9F9F-884172462242}"/>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6D16B6F5-B584-4412-8C04-8A3994895A10}"/>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120816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FC98A-EF5C-403A-8A5A-FFBABA230E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1863F17B-5EA9-48AE-9E5F-D938D3386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EE94634B-4BE8-4530-8355-F7F11352E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471F05A-3506-406B-AE07-909F13AE2639}"/>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6" name="Espace réservé du pied de page 5">
            <a:extLst>
              <a:ext uri="{FF2B5EF4-FFF2-40B4-BE49-F238E27FC236}">
                <a16:creationId xmlns:a16="http://schemas.microsoft.com/office/drawing/2014/main" id="{77A6773B-45B8-4B83-9A15-083F87F4D53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D3F2B312-B062-4433-9C14-87DE0E51FA3F}"/>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30907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D427B-4B3E-4959-B1A9-82EA2448BE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F9DDF41C-2B85-428F-8CCA-037FC5346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FDB837E0-5AE5-40A5-ADE8-2BE572403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C2034CC-37FA-4589-9AA0-5F05B05DCA3E}"/>
              </a:ext>
            </a:extLst>
          </p:cNvPr>
          <p:cNvSpPr>
            <a:spLocks noGrp="1"/>
          </p:cNvSpPr>
          <p:nvPr>
            <p:ph type="dt" sz="half" idx="10"/>
          </p:nvPr>
        </p:nvSpPr>
        <p:spPr/>
        <p:txBody>
          <a:bodyPr/>
          <a:lstStyle/>
          <a:p>
            <a:fld id="{C91628B1-60E3-4BA3-88A8-10A0DF25E8E6}" type="datetimeFigureOut">
              <a:rPr lang="en-US" smtClean="0"/>
              <a:t>6/23/2024</a:t>
            </a:fld>
            <a:endParaRPr lang="en-US"/>
          </a:p>
        </p:txBody>
      </p:sp>
      <p:sp>
        <p:nvSpPr>
          <p:cNvPr id="6" name="Espace réservé du pied de page 5">
            <a:extLst>
              <a:ext uri="{FF2B5EF4-FFF2-40B4-BE49-F238E27FC236}">
                <a16:creationId xmlns:a16="http://schemas.microsoft.com/office/drawing/2014/main" id="{EF39BC48-8FF2-4AB1-92DD-75E1A448E15B}"/>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9DA90BB6-7C34-4274-9824-FCD21DE3DEFB}"/>
              </a:ext>
            </a:extLst>
          </p:cNvPr>
          <p:cNvSpPr>
            <a:spLocks noGrp="1"/>
          </p:cNvSpPr>
          <p:nvPr>
            <p:ph type="sldNum" sz="quarter" idx="12"/>
          </p:nvPr>
        </p:nvSpPr>
        <p:spPr/>
        <p:txBody>
          <a:bodyPr/>
          <a:lstStyle/>
          <a:p>
            <a:fld id="{1D56A489-5374-43CF-89A7-D69025DE16B3}" type="slidenum">
              <a:rPr lang="en-US" smtClean="0"/>
              <a:t>‹N°›</a:t>
            </a:fld>
            <a:endParaRPr lang="en-US"/>
          </a:p>
        </p:txBody>
      </p:sp>
    </p:spTree>
    <p:extLst>
      <p:ext uri="{BB962C8B-B14F-4D97-AF65-F5344CB8AC3E}">
        <p14:creationId xmlns:p14="http://schemas.microsoft.com/office/powerpoint/2010/main" val="215565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C2F5B23-A5EC-427C-AE8E-8C1E49B50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D33A72B8-A349-4A7C-8AD6-D487274B6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65CF2E8-5464-47D5-BA1A-5D3DEA962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628B1-60E3-4BA3-88A8-10A0DF25E8E6}" type="datetimeFigureOut">
              <a:rPr lang="en-US" smtClean="0"/>
              <a:t>6/23/2024</a:t>
            </a:fld>
            <a:endParaRPr lang="en-US"/>
          </a:p>
        </p:txBody>
      </p:sp>
      <p:sp>
        <p:nvSpPr>
          <p:cNvPr id="5" name="Espace réservé du pied de page 4">
            <a:extLst>
              <a:ext uri="{FF2B5EF4-FFF2-40B4-BE49-F238E27FC236}">
                <a16:creationId xmlns:a16="http://schemas.microsoft.com/office/drawing/2014/main" id="{7E2F872C-3533-4AA7-9A73-7859A7FCC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83B8F74A-63B9-47D5-9CFC-9EB211DDC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6A489-5374-43CF-89A7-D69025DE16B3}" type="slidenum">
              <a:rPr lang="en-US" smtClean="0"/>
              <a:t>‹N°›</a:t>
            </a:fld>
            <a:endParaRPr lang="en-US"/>
          </a:p>
        </p:txBody>
      </p:sp>
    </p:spTree>
    <p:extLst>
      <p:ext uri="{BB962C8B-B14F-4D97-AF65-F5344CB8AC3E}">
        <p14:creationId xmlns:p14="http://schemas.microsoft.com/office/powerpoint/2010/main" val="235767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wpc.noaa.gov/communities/aurora-dashboard-experimenta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uroralabsnorway.com/aurora-forecast/"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aurora-maniacs.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meteomedia.com/fr/video/DfUfJU9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meteomedia.com/fr/video/DfUfJU9R" TargetMode="External"/><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www.swpc.noaa.gov/products/aurora-30-minute-forecas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60A999-A008-4CDF-BA53-C9FA449CCC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089" y="0"/>
            <a:ext cx="10303821" cy="6858000"/>
          </a:xfrm>
          <a:prstGeom prst="rect">
            <a:avLst/>
          </a:prstGeom>
        </p:spPr>
      </p:pic>
      <p:sp>
        <p:nvSpPr>
          <p:cNvPr id="4" name="ZoneTexte 3">
            <a:extLst>
              <a:ext uri="{FF2B5EF4-FFF2-40B4-BE49-F238E27FC236}">
                <a16:creationId xmlns:a16="http://schemas.microsoft.com/office/drawing/2014/main" id="{A2EF8276-B3C9-4181-BC70-6377E574F073}"/>
              </a:ext>
            </a:extLst>
          </p:cNvPr>
          <p:cNvSpPr txBox="1"/>
          <p:nvPr/>
        </p:nvSpPr>
        <p:spPr>
          <a:xfrm>
            <a:off x="7605246" y="6376736"/>
            <a:ext cx="3642664" cy="369332"/>
          </a:xfrm>
          <a:prstGeom prst="rect">
            <a:avLst/>
          </a:prstGeom>
          <a:noFill/>
        </p:spPr>
        <p:txBody>
          <a:bodyPr wrap="none" rtlCol="0">
            <a:spAutoFit/>
          </a:bodyPr>
          <a:lstStyle/>
          <a:p>
            <a:r>
              <a:rPr lang="fr-FR" i="1" dirty="0">
                <a:solidFill>
                  <a:schemeClr val="accent2"/>
                </a:solidFill>
              </a:rPr>
              <a:t>Crédits photo: Florian B, 10 mai 2024</a:t>
            </a:r>
            <a:endParaRPr lang="en-US" i="1" dirty="0">
              <a:solidFill>
                <a:schemeClr val="accent2"/>
              </a:solidFill>
            </a:endParaRPr>
          </a:p>
        </p:txBody>
      </p:sp>
      <p:sp>
        <p:nvSpPr>
          <p:cNvPr id="2" name="ZoneTexte 1">
            <a:extLst>
              <a:ext uri="{FF2B5EF4-FFF2-40B4-BE49-F238E27FC236}">
                <a16:creationId xmlns:a16="http://schemas.microsoft.com/office/drawing/2014/main" id="{A3BCACDD-A486-46B5-9D72-CF96DDF01CBE}"/>
              </a:ext>
            </a:extLst>
          </p:cNvPr>
          <p:cNvSpPr txBox="1"/>
          <p:nvPr/>
        </p:nvSpPr>
        <p:spPr>
          <a:xfrm>
            <a:off x="250166" y="6376736"/>
            <a:ext cx="2109295" cy="369332"/>
          </a:xfrm>
          <a:prstGeom prst="rect">
            <a:avLst/>
          </a:prstGeom>
          <a:noFill/>
        </p:spPr>
        <p:txBody>
          <a:bodyPr wrap="none" rtlCol="0">
            <a:spAutoFit/>
          </a:bodyPr>
          <a:lstStyle/>
          <a:p>
            <a:r>
              <a:rPr lang="fr-FR" dirty="0">
                <a:solidFill>
                  <a:srgbClr val="92D050"/>
                </a:solidFill>
              </a:rPr>
              <a:t>Présentation: Hervé.</a:t>
            </a:r>
            <a:endParaRPr lang="en-US" dirty="0">
              <a:solidFill>
                <a:srgbClr val="92D050"/>
              </a:solidFill>
            </a:endParaRPr>
          </a:p>
        </p:txBody>
      </p:sp>
      <p:sp>
        <p:nvSpPr>
          <p:cNvPr id="5" name="ZoneTexte 4">
            <a:extLst>
              <a:ext uri="{FF2B5EF4-FFF2-40B4-BE49-F238E27FC236}">
                <a16:creationId xmlns:a16="http://schemas.microsoft.com/office/drawing/2014/main" id="{CE5F4C13-3521-4D79-A94C-1C49E235770E}"/>
              </a:ext>
            </a:extLst>
          </p:cNvPr>
          <p:cNvSpPr txBox="1"/>
          <p:nvPr/>
        </p:nvSpPr>
        <p:spPr>
          <a:xfrm>
            <a:off x="4468481" y="2498951"/>
            <a:ext cx="2426433" cy="369332"/>
          </a:xfrm>
          <a:prstGeom prst="rect">
            <a:avLst/>
          </a:prstGeom>
          <a:noFill/>
        </p:spPr>
        <p:txBody>
          <a:bodyPr wrap="none" rtlCol="0">
            <a:spAutoFit/>
          </a:bodyPr>
          <a:lstStyle/>
          <a:p>
            <a:r>
              <a:rPr lang="fr-FR" dirty="0"/>
              <a:t>Réunion du 24/05/2024</a:t>
            </a:r>
            <a:endParaRPr lang="en-US" dirty="0"/>
          </a:p>
        </p:txBody>
      </p:sp>
      <p:sp>
        <p:nvSpPr>
          <p:cNvPr id="6" name="ZoneTexte 5">
            <a:extLst>
              <a:ext uri="{FF2B5EF4-FFF2-40B4-BE49-F238E27FC236}">
                <a16:creationId xmlns:a16="http://schemas.microsoft.com/office/drawing/2014/main" id="{14B7AD29-EF66-4B21-91CD-0ED9254E54DA}"/>
              </a:ext>
            </a:extLst>
          </p:cNvPr>
          <p:cNvSpPr txBox="1"/>
          <p:nvPr/>
        </p:nvSpPr>
        <p:spPr>
          <a:xfrm>
            <a:off x="2485439" y="1863306"/>
            <a:ext cx="6392519" cy="461665"/>
          </a:xfrm>
          <a:prstGeom prst="rect">
            <a:avLst/>
          </a:prstGeom>
          <a:noFill/>
        </p:spPr>
        <p:txBody>
          <a:bodyPr wrap="none" rtlCol="0">
            <a:spAutoFit/>
          </a:bodyPr>
          <a:lstStyle/>
          <a:p>
            <a:r>
              <a:rPr lang="fr-FR" sz="2400" dirty="0"/>
              <a:t>Des AURORES BOREALES dans le Pays Voironnais !</a:t>
            </a:r>
            <a:endParaRPr lang="en-US" sz="2400" dirty="0"/>
          </a:p>
        </p:txBody>
      </p:sp>
    </p:spTree>
    <p:extLst>
      <p:ext uri="{BB962C8B-B14F-4D97-AF65-F5344CB8AC3E}">
        <p14:creationId xmlns:p14="http://schemas.microsoft.com/office/powerpoint/2010/main" val="380158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315D76-1026-405F-AF1F-DAD561FAC3E4}"/>
              </a:ext>
            </a:extLst>
          </p:cNvPr>
          <p:cNvPicPr>
            <a:picLocks noChangeAspect="1"/>
          </p:cNvPicPr>
          <p:nvPr/>
        </p:nvPicPr>
        <p:blipFill>
          <a:blip r:embed="rId2"/>
          <a:stretch>
            <a:fillRect/>
          </a:stretch>
        </p:blipFill>
        <p:spPr>
          <a:xfrm>
            <a:off x="908985" y="0"/>
            <a:ext cx="10374030" cy="6858000"/>
          </a:xfrm>
          <a:prstGeom prst="rect">
            <a:avLst/>
          </a:prstGeom>
        </p:spPr>
      </p:pic>
    </p:spTree>
    <p:extLst>
      <p:ext uri="{BB962C8B-B14F-4D97-AF65-F5344CB8AC3E}">
        <p14:creationId xmlns:p14="http://schemas.microsoft.com/office/powerpoint/2010/main" val="1833807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13FB50-2A23-4983-828A-8A1900BE84C1}"/>
              </a:ext>
            </a:extLst>
          </p:cNvPr>
          <p:cNvPicPr>
            <a:picLocks noChangeAspect="1"/>
          </p:cNvPicPr>
          <p:nvPr/>
        </p:nvPicPr>
        <p:blipFill>
          <a:blip r:embed="rId2"/>
          <a:stretch>
            <a:fillRect/>
          </a:stretch>
        </p:blipFill>
        <p:spPr>
          <a:xfrm>
            <a:off x="3048000" y="180975"/>
            <a:ext cx="6096000" cy="6496050"/>
          </a:xfrm>
          <a:prstGeom prst="rect">
            <a:avLst/>
          </a:prstGeom>
        </p:spPr>
      </p:pic>
    </p:spTree>
    <p:extLst>
      <p:ext uri="{BB962C8B-B14F-4D97-AF65-F5344CB8AC3E}">
        <p14:creationId xmlns:p14="http://schemas.microsoft.com/office/powerpoint/2010/main" val="53668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A5E91-1D44-4C9E-88CC-70ABA1C1960E}"/>
              </a:ext>
            </a:extLst>
          </p:cNvPr>
          <p:cNvSpPr/>
          <p:nvPr/>
        </p:nvSpPr>
        <p:spPr>
          <a:xfrm>
            <a:off x="2405332" y="190106"/>
            <a:ext cx="7381336" cy="646331"/>
          </a:xfrm>
          <a:prstGeom prst="rect">
            <a:avLst/>
          </a:prstGeom>
        </p:spPr>
        <p:txBody>
          <a:bodyPr wrap="square">
            <a:spAutoFit/>
          </a:bodyPr>
          <a:lstStyle/>
          <a:p>
            <a:r>
              <a:rPr lang="en-US" dirty="0">
                <a:hlinkClick r:id="rId2"/>
              </a:rPr>
              <a:t>https://www.swpc.noaa.gov/communities/aurora-dashboard-experimental</a:t>
            </a:r>
            <a:endParaRPr lang="en-US" dirty="0"/>
          </a:p>
          <a:p>
            <a:endParaRPr lang="en-US" dirty="0"/>
          </a:p>
        </p:txBody>
      </p:sp>
      <p:pic>
        <p:nvPicPr>
          <p:cNvPr id="3" name="Image 2">
            <a:extLst>
              <a:ext uri="{FF2B5EF4-FFF2-40B4-BE49-F238E27FC236}">
                <a16:creationId xmlns:a16="http://schemas.microsoft.com/office/drawing/2014/main" id="{2FFAB35F-6CBE-4043-871E-3DE8FA069259}"/>
              </a:ext>
            </a:extLst>
          </p:cNvPr>
          <p:cNvPicPr>
            <a:picLocks noChangeAspect="1"/>
          </p:cNvPicPr>
          <p:nvPr/>
        </p:nvPicPr>
        <p:blipFill>
          <a:blip r:embed="rId3"/>
          <a:stretch>
            <a:fillRect/>
          </a:stretch>
        </p:blipFill>
        <p:spPr>
          <a:xfrm>
            <a:off x="1259457" y="704320"/>
            <a:ext cx="9329855" cy="5963574"/>
          </a:xfrm>
          <a:prstGeom prst="rect">
            <a:avLst/>
          </a:prstGeom>
        </p:spPr>
      </p:pic>
    </p:spTree>
    <p:extLst>
      <p:ext uri="{BB962C8B-B14F-4D97-AF65-F5344CB8AC3E}">
        <p14:creationId xmlns:p14="http://schemas.microsoft.com/office/powerpoint/2010/main" val="387806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1BCC1F-7CB7-478E-A810-F62B0388A35F}"/>
              </a:ext>
            </a:extLst>
          </p:cNvPr>
          <p:cNvPicPr>
            <a:picLocks noChangeAspect="1"/>
          </p:cNvPicPr>
          <p:nvPr/>
        </p:nvPicPr>
        <p:blipFill>
          <a:blip r:embed="rId2"/>
          <a:stretch>
            <a:fillRect/>
          </a:stretch>
        </p:blipFill>
        <p:spPr>
          <a:xfrm>
            <a:off x="542150" y="1841483"/>
            <a:ext cx="11107700" cy="3658111"/>
          </a:xfrm>
          <a:prstGeom prst="rect">
            <a:avLst/>
          </a:prstGeom>
        </p:spPr>
      </p:pic>
      <p:sp>
        <p:nvSpPr>
          <p:cNvPr id="3" name="ZoneTexte 2">
            <a:extLst>
              <a:ext uri="{FF2B5EF4-FFF2-40B4-BE49-F238E27FC236}">
                <a16:creationId xmlns:a16="http://schemas.microsoft.com/office/drawing/2014/main" id="{DA9F2422-8C34-48D1-9095-194B96A88098}"/>
              </a:ext>
            </a:extLst>
          </p:cNvPr>
          <p:cNvSpPr txBox="1"/>
          <p:nvPr/>
        </p:nvSpPr>
        <p:spPr>
          <a:xfrm>
            <a:off x="1263831" y="388188"/>
            <a:ext cx="9664337" cy="1200329"/>
          </a:xfrm>
          <a:prstGeom prst="rect">
            <a:avLst/>
          </a:prstGeom>
          <a:noFill/>
        </p:spPr>
        <p:txBody>
          <a:bodyPr wrap="square" rtlCol="0">
            <a:spAutoFit/>
          </a:bodyPr>
          <a:lstStyle/>
          <a:p>
            <a:r>
              <a:rPr lang="fr-FR" b="1" dirty="0"/>
              <a:t>L’indice </a:t>
            </a:r>
            <a:r>
              <a:rPr lang="fr-FR" b="1" dirty="0" err="1"/>
              <a:t>Kp</a:t>
            </a:r>
            <a:r>
              <a:rPr lang="fr-FR" b="1" dirty="0"/>
              <a:t> </a:t>
            </a:r>
            <a:r>
              <a:rPr lang="fr-FR" dirty="0"/>
              <a:t>(</a:t>
            </a:r>
            <a:r>
              <a:rPr lang="fr-FR" i="1" dirty="0" err="1"/>
              <a:t>planetarische</a:t>
            </a:r>
            <a:r>
              <a:rPr lang="fr-FR" i="1" dirty="0"/>
              <a:t> </a:t>
            </a:r>
            <a:r>
              <a:rPr lang="fr-FR" i="1" dirty="0" err="1"/>
              <a:t>Kennziffer</a:t>
            </a:r>
            <a:r>
              <a:rPr lang="fr-FR" dirty="0"/>
              <a:t>): reflète les perturbations dans le champs magnétique terrestre.</a:t>
            </a:r>
          </a:p>
          <a:p>
            <a:endParaRPr lang="fr-FR" dirty="0"/>
          </a:p>
          <a:p>
            <a:r>
              <a:rPr lang="fr-FR" dirty="0"/>
              <a:t>L'indice </a:t>
            </a:r>
            <a:r>
              <a:rPr lang="fr-FR" dirty="0" err="1"/>
              <a:t>Kp</a:t>
            </a:r>
            <a:r>
              <a:rPr lang="fr-FR" dirty="0"/>
              <a:t> est une mesure globale et représente l'activité géomagnétique moyenne sur toute la Terre (13 différents observatoires) pour un intervalle de trois heures.</a:t>
            </a:r>
            <a:endParaRPr lang="en-US" dirty="0"/>
          </a:p>
        </p:txBody>
      </p:sp>
      <p:sp>
        <p:nvSpPr>
          <p:cNvPr id="4" name="Rectangle 3">
            <a:extLst>
              <a:ext uri="{FF2B5EF4-FFF2-40B4-BE49-F238E27FC236}">
                <a16:creationId xmlns:a16="http://schemas.microsoft.com/office/drawing/2014/main" id="{E40A6F89-FABD-48E0-8FE6-1D9D1A481E64}"/>
              </a:ext>
            </a:extLst>
          </p:cNvPr>
          <p:cNvSpPr/>
          <p:nvPr/>
        </p:nvSpPr>
        <p:spPr>
          <a:xfrm>
            <a:off x="701614" y="5638815"/>
            <a:ext cx="10788770" cy="830997"/>
          </a:xfrm>
          <a:prstGeom prst="rect">
            <a:avLst/>
          </a:prstGeom>
        </p:spPr>
        <p:txBody>
          <a:bodyPr wrap="square">
            <a:spAutoFit/>
          </a:bodyPr>
          <a:lstStyle/>
          <a:p>
            <a:r>
              <a:rPr lang="fr-FR" sz="1600" dirty="0"/>
              <a:t>L’énergie des particules du vent solaire influe beaucoup sur la dimension de ces anneaux. Lorsqu’il est faible (vitesse en-dessous de 400 km/s), l’anneau auroral est de petit diamètre, et donc les aurores se produisent près des pôles magnétiques. Lorsque l’énergie des particules est plus importante, les anneaux s’agrandissent, et descendent vers les latitudes plus basses.</a:t>
            </a:r>
            <a:endParaRPr lang="en-US" sz="1600" dirty="0"/>
          </a:p>
        </p:txBody>
      </p:sp>
    </p:spTree>
    <p:extLst>
      <p:ext uri="{BB962C8B-B14F-4D97-AF65-F5344CB8AC3E}">
        <p14:creationId xmlns:p14="http://schemas.microsoft.com/office/powerpoint/2010/main" val="338533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50CC868-CA73-45E1-9382-2246DD898532}"/>
              </a:ext>
            </a:extLst>
          </p:cNvPr>
          <p:cNvSpPr txBox="1"/>
          <p:nvPr/>
        </p:nvSpPr>
        <p:spPr>
          <a:xfrm>
            <a:off x="4391526" y="457200"/>
            <a:ext cx="2473691" cy="369332"/>
          </a:xfrm>
          <a:prstGeom prst="rect">
            <a:avLst/>
          </a:prstGeom>
          <a:noFill/>
        </p:spPr>
        <p:txBody>
          <a:bodyPr wrap="none" rtlCol="0">
            <a:spAutoFit/>
          </a:bodyPr>
          <a:lstStyle>
            <a:defPPr>
              <a:defRPr lang="en-US"/>
            </a:defPPr>
            <a:lvl1pPr>
              <a:defRPr sz="2400">
                <a:solidFill>
                  <a:schemeClr val="accent1"/>
                </a:solidFill>
              </a:defRPr>
            </a:lvl1pPr>
          </a:lstStyle>
          <a:p>
            <a:r>
              <a:rPr lang="fr-FR" dirty="0"/>
              <a:t>Autres sites de prévision</a:t>
            </a:r>
            <a:endParaRPr lang="en-US" dirty="0"/>
          </a:p>
        </p:txBody>
      </p:sp>
      <p:sp>
        <p:nvSpPr>
          <p:cNvPr id="3" name="Rectangle 2">
            <a:extLst>
              <a:ext uri="{FF2B5EF4-FFF2-40B4-BE49-F238E27FC236}">
                <a16:creationId xmlns:a16="http://schemas.microsoft.com/office/drawing/2014/main" id="{E3D3617C-18D8-4A0F-AFEB-D6B8BBF0F928}"/>
              </a:ext>
            </a:extLst>
          </p:cNvPr>
          <p:cNvSpPr/>
          <p:nvPr/>
        </p:nvSpPr>
        <p:spPr>
          <a:xfrm>
            <a:off x="3566531" y="1605121"/>
            <a:ext cx="4649863" cy="646331"/>
          </a:xfrm>
          <a:prstGeom prst="rect">
            <a:avLst/>
          </a:prstGeom>
        </p:spPr>
        <p:txBody>
          <a:bodyPr wrap="none">
            <a:spAutoFit/>
          </a:bodyPr>
          <a:lstStyle/>
          <a:p>
            <a:r>
              <a:rPr lang="en-US" dirty="0">
                <a:hlinkClick r:id="rId2"/>
              </a:rPr>
              <a:t>https://auroralabsnorway.com/aurora-forecast/</a:t>
            </a:r>
            <a:endParaRPr lang="en-US" dirty="0"/>
          </a:p>
          <a:p>
            <a:endParaRPr lang="en-US" dirty="0"/>
          </a:p>
        </p:txBody>
      </p:sp>
      <p:pic>
        <p:nvPicPr>
          <p:cNvPr id="4" name="Image 3">
            <a:extLst>
              <a:ext uri="{FF2B5EF4-FFF2-40B4-BE49-F238E27FC236}">
                <a16:creationId xmlns:a16="http://schemas.microsoft.com/office/drawing/2014/main" id="{DBA4EFA7-8229-4A3D-B0E2-D03B38966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9204" y="2251452"/>
            <a:ext cx="5473194" cy="2355095"/>
          </a:xfrm>
          <a:prstGeom prst="rect">
            <a:avLst/>
          </a:prstGeom>
        </p:spPr>
      </p:pic>
      <p:pic>
        <p:nvPicPr>
          <p:cNvPr id="5" name="Image 4">
            <a:extLst>
              <a:ext uri="{FF2B5EF4-FFF2-40B4-BE49-F238E27FC236}">
                <a16:creationId xmlns:a16="http://schemas.microsoft.com/office/drawing/2014/main" id="{921EB994-8BBF-4E8D-AF8B-651970B80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9204" y="4606547"/>
            <a:ext cx="5490318" cy="1982294"/>
          </a:xfrm>
          <a:prstGeom prst="rect">
            <a:avLst/>
          </a:prstGeom>
        </p:spPr>
      </p:pic>
    </p:spTree>
    <p:extLst>
      <p:ext uri="{BB962C8B-B14F-4D97-AF65-F5344CB8AC3E}">
        <p14:creationId xmlns:p14="http://schemas.microsoft.com/office/powerpoint/2010/main" val="241600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E0C37D-34B1-4174-B489-421293BA8F8D}"/>
              </a:ext>
            </a:extLst>
          </p:cNvPr>
          <p:cNvSpPr/>
          <p:nvPr/>
        </p:nvSpPr>
        <p:spPr>
          <a:xfrm>
            <a:off x="4414802" y="520733"/>
            <a:ext cx="3362395" cy="646331"/>
          </a:xfrm>
          <a:prstGeom prst="rect">
            <a:avLst/>
          </a:prstGeom>
        </p:spPr>
        <p:txBody>
          <a:bodyPr wrap="none">
            <a:spAutoFit/>
          </a:bodyPr>
          <a:lstStyle/>
          <a:p>
            <a:r>
              <a:rPr lang="en-US" dirty="0">
                <a:hlinkClick r:id="rId2"/>
              </a:rPr>
              <a:t>https://www.aurora-maniacs.com</a:t>
            </a:r>
            <a:endParaRPr lang="en-US" dirty="0"/>
          </a:p>
          <a:p>
            <a:endParaRPr lang="en-US" dirty="0"/>
          </a:p>
        </p:txBody>
      </p:sp>
      <p:pic>
        <p:nvPicPr>
          <p:cNvPr id="3" name="Image 2">
            <a:extLst>
              <a:ext uri="{FF2B5EF4-FFF2-40B4-BE49-F238E27FC236}">
                <a16:creationId xmlns:a16="http://schemas.microsoft.com/office/drawing/2014/main" id="{941B96EF-2DF5-4C67-BAD0-4BF76E8BA2A4}"/>
              </a:ext>
            </a:extLst>
          </p:cNvPr>
          <p:cNvPicPr>
            <a:picLocks noChangeAspect="1"/>
          </p:cNvPicPr>
          <p:nvPr/>
        </p:nvPicPr>
        <p:blipFill>
          <a:blip r:embed="rId3"/>
          <a:stretch>
            <a:fillRect/>
          </a:stretch>
        </p:blipFill>
        <p:spPr>
          <a:xfrm>
            <a:off x="2296714" y="1167064"/>
            <a:ext cx="8412066" cy="5366084"/>
          </a:xfrm>
          <a:prstGeom prst="rect">
            <a:avLst/>
          </a:prstGeom>
        </p:spPr>
      </p:pic>
    </p:spTree>
    <p:extLst>
      <p:ext uri="{BB962C8B-B14F-4D97-AF65-F5344CB8AC3E}">
        <p14:creationId xmlns:p14="http://schemas.microsoft.com/office/powerpoint/2010/main" val="301698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F9C5644-EFDD-4D94-BBCD-0B5C080291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5707" y="252663"/>
            <a:ext cx="9940586" cy="6051884"/>
          </a:xfrm>
          <a:prstGeom prst="rect">
            <a:avLst/>
          </a:prstGeom>
        </p:spPr>
      </p:pic>
    </p:spTree>
    <p:extLst>
      <p:ext uri="{BB962C8B-B14F-4D97-AF65-F5344CB8AC3E}">
        <p14:creationId xmlns:p14="http://schemas.microsoft.com/office/powerpoint/2010/main" val="254391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7C6813-2C40-4EED-AECB-F52039FB9AEC}"/>
              </a:ext>
            </a:extLst>
          </p:cNvPr>
          <p:cNvSpPr/>
          <p:nvPr/>
        </p:nvSpPr>
        <p:spPr>
          <a:xfrm rot="16200000">
            <a:off x="-1361356" y="4965382"/>
            <a:ext cx="3349763" cy="276999"/>
          </a:xfrm>
          <a:prstGeom prst="rect">
            <a:avLst/>
          </a:prstGeom>
        </p:spPr>
        <p:txBody>
          <a:bodyPr wrap="none">
            <a:spAutoFit/>
          </a:bodyPr>
          <a:lstStyle/>
          <a:p>
            <a:r>
              <a:rPr lang="en-US" sz="1200" i="1" dirty="0">
                <a:hlinkClick r:id="rId4"/>
              </a:rPr>
              <a:t>https://www.meteomedia.com/fr/video/DfUfJU9R</a:t>
            </a:r>
            <a:endParaRPr lang="en-US" sz="1200" i="1" dirty="0"/>
          </a:p>
        </p:txBody>
      </p:sp>
      <p:pic>
        <p:nvPicPr>
          <p:cNvPr id="4" name="Le Soleil produit une énorme éjection de masse coronale - MétéoMédia - Opera 2024-05-23 22-40-34">
            <a:hlinkClick r:id="" action="ppaction://media"/>
            <a:extLst>
              <a:ext uri="{FF2B5EF4-FFF2-40B4-BE49-F238E27FC236}">
                <a16:creationId xmlns:a16="http://schemas.microsoft.com/office/drawing/2014/main" id="{F43954AF-32F7-45AE-8FC3-8EE0EAE1F9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3068" r="-217"/>
          <a:stretch/>
        </p:blipFill>
        <p:spPr>
          <a:xfrm>
            <a:off x="672847" y="0"/>
            <a:ext cx="6967660" cy="6858000"/>
          </a:xfrm>
          <a:prstGeom prst="rect">
            <a:avLst/>
          </a:prstGeom>
        </p:spPr>
      </p:pic>
      <p:sp>
        <p:nvSpPr>
          <p:cNvPr id="5" name="ZoneTexte 4">
            <a:extLst>
              <a:ext uri="{FF2B5EF4-FFF2-40B4-BE49-F238E27FC236}">
                <a16:creationId xmlns:a16="http://schemas.microsoft.com/office/drawing/2014/main" id="{7808ED0E-B65A-4F96-A89E-A0A8C5C177F2}"/>
              </a:ext>
            </a:extLst>
          </p:cNvPr>
          <p:cNvSpPr txBox="1"/>
          <p:nvPr/>
        </p:nvSpPr>
        <p:spPr>
          <a:xfrm>
            <a:off x="8557428" y="495300"/>
            <a:ext cx="3076868" cy="400110"/>
          </a:xfrm>
          <a:prstGeom prst="rect">
            <a:avLst/>
          </a:prstGeom>
          <a:noFill/>
        </p:spPr>
        <p:txBody>
          <a:bodyPr wrap="none" rtlCol="0">
            <a:spAutoFit/>
          </a:bodyPr>
          <a:lstStyle/>
          <a:p>
            <a:r>
              <a:rPr lang="fr-FR" sz="2000" b="1" dirty="0">
                <a:solidFill>
                  <a:srgbClr val="FFC000"/>
                </a:solidFill>
              </a:rPr>
              <a:t>Ejection de masse coronale</a:t>
            </a:r>
            <a:endParaRPr lang="en-US" sz="2000" b="1" dirty="0">
              <a:solidFill>
                <a:srgbClr val="FFC000"/>
              </a:solidFill>
            </a:endParaRPr>
          </a:p>
        </p:txBody>
      </p:sp>
    </p:spTree>
    <p:extLst>
      <p:ext uri="{BB962C8B-B14F-4D97-AF65-F5344CB8AC3E}">
        <p14:creationId xmlns:p14="http://schemas.microsoft.com/office/powerpoint/2010/main" val="16803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7C6813-2C40-4EED-AECB-F52039FB9AEC}"/>
              </a:ext>
            </a:extLst>
          </p:cNvPr>
          <p:cNvSpPr/>
          <p:nvPr/>
        </p:nvSpPr>
        <p:spPr>
          <a:xfrm rot="16200000">
            <a:off x="-1361356" y="4965382"/>
            <a:ext cx="3349763" cy="276999"/>
          </a:xfrm>
          <a:prstGeom prst="rect">
            <a:avLst/>
          </a:prstGeom>
        </p:spPr>
        <p:txBody>
          <a:bodyPr wrap="none">
            <a:spAutoFit/>
          </a:bodyPr>
          <a:lstStyle/>
          <a:p>
            <a:r>
              <a:rPr lang="en-US" sz="1200" i="1" dirty="0">
                <a:hlinkClick r:id="rId6"/>
              </a:rPr>
              <a:t>https://www.meteomedia.com/fr/video/DfUfJU9R</a:t>
            </a:r>
            <a:endParaRPr lang="en-US" sz="1200" i="1" dirty="0"/>
          </a:p>
        </p:txBody>
      </p:sp>
      <p:pic>
        <p:nvPicPr>
          <p:cNvPr id="4" name="Le Soleil produit une énorme éjection de masse coronale - MétéoMédia - Opera 2024-05-23 22-40-34">
            <a:hlinkClick r:id="" action="ppaction://media"/>
            <a:extLst>
              <a:ext uri="{FF2B5EF4-FFF2-40B4-BE49-F238E27FC236}">
                <a16:creationId xmlns:a16="http://schemas.microsoft.com/office/drawing/2014/main" id="{F43954AF-32F7-45AE-8FC3-8EE0EAE1F9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3068" r="-217"/>
          <a:stretch/>
        </p:blipFill>
        <p:spPr>
          <a:xfrm>
            <a:off x="672847" y="0"/>
            <a:ext cx="6967660" cy="6858000"/>
          </a:xfrm>
          <a:prstGeom prst="rect">
            <a:avLst/>
          </a:prstGeom>
        </p:spPr>
      </p:pic>
      <p:sp>
        <p:nvSpPr>
          <p:cNvPr id="5" name="ZoneTexte 4">
            <a:extLst>
              <a:ext uri="{FF2B5EF4-FFF2-40B4-BE49-F238E27FC236}">
                <a16:creationId xmlns:a16="http://schemas.microsoft.com/office/drawing/2014/main" id="{7808ED0E-B65A-4F96-A89E-A0A8C5C177F2}"/>
              </a:ext>
            </a:extLst>
          </p:cNvPr>
          <p:cNvSpPr txBox="1"/>
          <p:nvPr/>
        </p:nvSpPr>
        <p:spPr>
          <a:xfrm>
            <a:off x="8557428" y="495300"/>
            <a:ext cx="3076868" cy="400110"/>
          </a:xfrm>
          <a:prstGeom prst="rect">
            <a:avLst/>
          </a:prstGeom>
          <a:noFill/>
        </p:spPr>
        <p:txBody>
          <a:bodyPr wrap="none" rtlCol="0">
            <a:spAutoFit/>
          </a:bodyPr>
          <a:lstStyle/>
          <a:p>
            <a:r>
              <a:rPr lang="fr-FR" sz="2000" b="1" dirty="0">
                <a:solidFill>
                  <a:srgbClr val="FFC000"/>
                </a:solidFill>
              </a:rPr>
              <a:t>Ejection de masse coronale</a:t>
            </a:r>
            <a:endParaRPr lang="en-US" sz="2000" b="1" dirty="0">
              <a:solidFill>
                <a:srgbClr val="FFC000"/>
              </a:solidFill>
            </a:endParaRPr>
          </a:p>
        </p:txBody>
      </p:sp>
      <p:pic>
        <p:nvPicPr>
          <p:cNvPr id="7" name="(23) Éjection de masse coronale - 10 septembre 2017 - YouTube - Opera 2024-05-23 23-21-54">
            <a:hlinkClick r:id="" action="ppaction://media"/>
            <a:extLst>
              <a:ext uri="{FF2B5EF4-FFF2-40B4-BE49-F238E27FC236}">
                <a16:creationId xmlns:a16="http://schemas.microsoft.com/office/drawing/2014/main" id="{A67905AF-7DCE-4714-98E6-DAD6BD277D4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45261" t="28973" r="30130" b="19428"/>
          <a:stretch/>
        </p:blipFill>
        <p:spPr>
          <a:xfrm>
            <a:off x="7861329" y="1472924"/>
            <a:ext cx="3929618" cy="4428617"/>
          </a:xfrm>
          <a:prstGeom prst="rect">
            <a:avLst/>
          </a:prstGeom>
        </p:spPr>
      </p:pic>
    </p:spTree>
    <p:extLst>
      <p:ext uri="{BB962C8B-B14F-4D97-AF65-F5344CB8AC3E}">
        <p14:creationId xmlns:p14="http://schemas.microsoft.com/office/powerpoint/2010/main" val="7921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B498B9-4BFD-4A64-A2AB-F92A8C5EC1BF}"/>
              </a:ext>
            </a:extLst>
          </p:cNvPr>
          <p:cNvPicPr>
            <a:picLocks noChangeAspect="1"/>
          </p:cNvPicPr>
          <p:nvPr/>
        </p:nvPicPr>
        <p:blipFill>
          <a:blip r:embed="rId2"/>
          <a:stretch>
            <a:fillRect/>
          </a:stretch>
        </p:blipFill>
        <p:spPr>
          <a:xfrm>
            <a:off x="0" y="128587"/>
            <a:ext cx="6334125" cy="6600825"/>
          </a:xfrm>
          <a:prstGeom prst="rect">
            <a:avLst/>
          </a:prstGeom>
        </p:spPr>
      </p:pic>
    </p:spTree>
    <p:extLst>
      <p:ext uri="{BB962C8B-B14F-4D97-AF65-F5344CB8AC3E}">
        <p14:creationId xmlns:p14="http://schemas.microsoft.com/office/powerpoint/2010/main" val="42961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BB498B9-4BFD-4A64-A2AB-F92A8C5EC1BF}"/>
              </a:ext>
            </a:extLst>
          </p:cNvPr>
          <p:cNvPicPr>
            <a:picLocks noChangeAspect="1"/>
          </p:cNvPicPr>
          <p:nvPr/>
        </p:nvPicPr>
        <p:blipFill>
          <a:blip r:embed="rId4"/>
          <a:stretch>
            <a:fillRect/>
          </a:stretch>
        </p:blipFill>
        <p:spPr>
          <a:xfrm>
            <a:off x="0" y="128587"/>
            <a:ext cx="6334125" cy="6600825"/>
          </a:xfrm>
          <a:prstGeom prst="rect">
            <a:avLst/>
          </a:prstGeom>
        </p:spPr>
      </p:pic>
      <p:pic>
        <p:nvPicPr>
          <p:cNvPr id="7" name="(23) THEMIS Sees Magnetic Reconnection - YouTube - Opera 2024-05-23 23-18-59">
            <a:hlinkClick r:id="" action="ppaction://media"/>
            <a:extLst>
              <a:ext uri="{FF2B5EF4-FFF2-40B4-BE49-F238E27FC236}">
                <a16:creationId xmlns:a16="http://schemas.microsoft.com/office/drawing/2014/main" id="{97A8085B-C5A5-4C7E-98EF-BE7D45FA3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34125" y="1790698"/>
            <a:ext cx="5825068" cy="3276601"/>
          </a:xfrm>
          <a:prstGeom prst="rect">
            <a:avLst/>
          </a:prstGeom>
        </p:spPr>
      </p:pic>
    </p:spTree>
    <p:extLst>
      <p:ext uri="{BB962C8B-B14F-4D97-AF65-F5344CB8AC3E}">
        <p14:creationId xmlns:p14="http://schemas.microsoft.com/office/powerpoint/2010/main" val="21835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2637C5-F765-48DB-9773-086F693C5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2082" y="1065505"/>
            <a:ext cx="4836348" cy="4123175"/>
          </a:xfrm>
          <a:prstGeom prst="rect">
            <a:avLst/>
          </a:prstGeom>
        </p:spPr>
      </p:pic>
      <p:pic>
        <p:nvPicPr>
          <p:cNvPr id="6" name="Image 5">
            <a:extLst>
              <a:ext uri="{FF2B5EF4-FFF2-40B4-BE49-F238E27FC236}">
                <a16:creationId xmlns:a16="http://schemas.microsoft.com/office/drawing/2014/main" id="{9258C887-7092-47A4-945D-5380C8AD0FE2}"/>
              </a:ext>
            </a:extLst>
          </p:cNvPr>
          <p:cNvPicPr>
            <a:picLocks noChangeAspect="1"/>
          </p:cNvPicPr>
          <p:nvPr/>
        </p:nvPicPr>
        <p:blipFill>
          <a:blip r:embed="rId3"/>
          <a:stretch>
            <a:fillRect/>
          </a:stretch>
        </p:blipFill>
        <p:spPr>
          <a:xfrm>
            <a:off x="1259902" y="3625463"/>
            <a:ext cx="2114550" cy="2914650"/>
          </a:xfrm>
          <a:prstGeom prst="rect">
            <a:avLst/>
          </a:prstGeom>
        </p:spPr>
      </p:pic>
      <p:sp>
        <p:nvSpPr>
          <p:cNvPr id="7" name="Rectangle 6">
            <a:extLst>
              <a:ext uri="{FF2B5EF4-FFF2-40B4-BE49-F238E27FC236}">
                <a16:creationId xmlns:a16="http://schemas.microsoft.com/office/drawing/2014/main" id="{A5BE9812-1DB4-4C09-B8DC-FBD18B8C1158}"/>
              </a:ext>
            </a:extLst>
          </p:cNvPr>
          <p:cNvSpPr/>
          <p:nvPr/>
        </p:nvSpPr>
        <p:spPr>
          <a:xfrm>
            <a:off x="1259902" y="1065505"/>
            <a:ext cx="3311347" cy="2185214"/>
          </a:xfrm>
          <a:prstGeom prst="rect">
            <a:avLst/>
          </a:prstGeom>
        </p:spPr>
        <p:txBody>
          <a:bodyPr wrap="square">
            <a:spAutoFit/>
          </a:bodyPr>
          <a:lstStyle/>
          <a:p>
            <a:r>
              <a:rPr lang="en-US" sz="1600" b="1" dirty="0"/>
              <a:t>Polar satellite (NASA) </a:t>
            </a:r>
          </a:p>
          <a:p>
            <a:r>
              <a:rPr lang="en-US" sz="1200" dirty="0" err="1"/>
              <a:t>Lancé</a:t>
            </a:r>
            <a:r>
              <a:rPr lang="en-US" sz="1200" dirty="0"/>
              <a:t> le 24 </a:t>
            </a:r>
            <a:r>
              <a:rPr lang="en-US" sz="1200" dirty="0" err="1"/>
              <a:t>février</a:t>
            </a:r>
            <a:r>
              <a:rPr lang="en-US" sz="1200" dirty="0"/>
              <a:t> 1996</a:t>
            </a:r>
          </a:p>
          <a:p>
            <a:r>
              <a:rPr lang="fr-FR" sz="1200" dirty="0"/>
              <a:t>E</a:t>
            </a:r>
            <a:r>
              <a:rPr lang="en-US" sz="1200" dirty="0"/>
              <a:t>n </a:t>
            </a:r>
            <a:r>
              <a:rPr lang="en-US" sz="1200" dirty="0" err="1"/>
              <a:t>orbite</a:t>
            </a:r>
            <a:r>
              <a:rPr lang="en-US" sz="1200" dirty="0"/>
              <a:t> au </a:t>
            </a:r>
            <a:r>
              <a:rPr lang="en-US" sz="1200" u="sng" dirty="0"/>
              <a:t>point de Lagrange L1 </a:t>
            </a:r>
            <a:r>
              <a:rPr lang="en-US" sz="1200" dirty="0"/>
              <a:t>(</a:t>
            </a:r>
            <a:r>
              <a:rPr lang="en-US" sz="1200" dirty="0" err="1"/>
              <a:t>orbite</a:t>
            </a:r>
            <a:r>
              <a:rPr lang="en-US" sz="1200" dirty="0"/>
              <a:t> </a:t>
            </a:r>
            <a:r>
              <a:rPr lang="en-US" sz="1200" dirty="0" err="1"/>
              <a:t>polaire</a:t>
            </a:r>
            <a:r>
              <a:rPr lang="en-US" sz="1200" dirty="0"/>
              <a:t> haute, 1,6 millions de km)</a:t>
            </a:r>
          </a:p>
          <a:p>
            <a:endParaRPr lang="fr-FR" sz="1200" dirty="0"/>
          </a:p>
          <a:p>
            <a:r>
              <a:rPr lang="fr-FR" sz="1200" dirty="0"/>
              <a:t>Etudier les interactions entre le vent solaire et le champ magnétique terrestre.</a:t>
            </a:r>
          </a:p>
          <a:p>
            <a:endParaRPr lang="fr-FR" sz="1200" dirty="0"/>
          </a:p>
          <a:p>
            <a:r>
              <a:rPr lang="fr-FR" sz="1200" dirty="0"/>
              <a:t>Utilisé pour les prédictions d’aurores (30 à 90 minutes) par le SPACE WEATHER PREDICTION CENTER (NOAA).</a:t>
            </a:r>
            <a:endParaRPr lang="en-US" sz="1200" dirty="0"/>
          </a:p>
        </p:txBody>
      </p:sp>
      <p:sp>
        <p:nvSpPr>
          <p:cNvPr id="8" name="Rectangle 7">
            <a:extLst>
              <a:ext uri="{FF2B5EF4-FFF2-40B4-BE49-F238E27FC236}">
                <a16:creationId xmlns:a16="http://schemas.microsoft.com/office/drawing/2014/main" id="{5ECECFCE-AAB9-49AB-92CA-73B71481E48D}"/>
              </a:ext>
            </a:extLst>
          </p:cNvPr>
          <p:cNvSpPr/>
          <p:nvPr/>
        </p:nvSpPr>
        <p:spPr>
          <a:xfrm>
            <a:off x="4712443" y="5688005"/>
            <a:ext cx="6734355" cy="646331"/>
          </a:xfrm>
          <a:prstGeom prst="rect">
            <a:avLst/>
          </a:prstGeom>
        </p:spPr>
        <p:txBody>
          <a:bodyPr wrap="square">
            <a:spAutoFit/>
          </a:bodyPr>
          <a:lstStyle/>
          <a:p>
            <a:r>
              <a:rPr lang="en-US" dirty="0">
                <a:hlinkClick r:id="rId4"/>
              </a:rPr>
              <a:t>https://www.swpc.noaa.gov/products/aurora-30-minute-forecast</a:t>
            </a:r>
            <a:endParaRPr lang="en-US" dirty="0"/>
          </a:p>
          <a:p>
            <a:endParaRPr lang="en-US" dirty="0"/>
          </a:p>
        </p:txBody>
      </p:sp>
      <p:sp>
        <p:nvSpPr>
          <p:cNvPr id="9" name="ZoneTexte 8">
            <a:extLst>
              <a:ext uri="{FF2B5EF4-FFF2-40B4-BE49-F238E27FC236}">
                <a16:creationId xmlns:a16="http://schemas.microsoft.com/office/drawing/2014/main" id="{0E4CD0C1-24AA-4D07-9100-D02C40D06BB3}"/>
              </a:ext>
            </a:extLst>
          </p:cNvPr>
          <p:cNvSpPr txBox="1"/>
          <p:nvPr/>
        </p:nvSpPr>
        <p:spPr>
          <a:xfrm>
            <a:off x="3358570" y="180970"/>
            <a:ext cx="4146391" cy="461665"/>
          </a:xfrm>
          <a:prstGeom prst="rect">
            <a:avLst/>
          </a:prstGeom>
          <a:noFill/>
        </p:spPr>
        <p:txBody>
          <a:bodyPr wrap="none" rtlCol="0">
            <a:spAutoFit/>
          </a:bodyPr>
          <a:lstStyle/>
          <a:p>
            <a:r>
              <a:rPr lang="fr-FR" sz="2400" dirty="0">
                <a:solidFill>
                  <a:schemeClr val="accent1"/>
                </a:solidFill>
              </a:rPr>
              <a:t>Prévisions des Aurores Boréales</a:t>
            </a:r>
            <a:endParaRPr lang="en-US" sz="2400" dirty="0">
              <a:solidFill>
                <a:schemeClr val="accent1"/>
              </a:solidFill>
            </a:endParaRPr>
          </a:p>
        </p:txBody>
      </p:sp>
    </p:spTree>
    <p:extLst>
      <p:ext uri="{BB962C8B-B14F-4D97-AF65-F5344CB8AC3E}">
        <p14:creationId xmlns:p14="http://schemas.microsoft.com/office/powerpoint/2010/main" val="227549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CDA1DA-6083-4CB3-8548-8C11720BD074}"/>
              </a:ext>
            </a:extLst>
          </p:cNvPr>
          <p:cNvPicPr>
            <a:picLocks noChangeAspect="1"/>
          </p:cNvPicPr>
          <p:nvPr/>
        </p:nvPicPr>
        <p:blipFill>
          <a:blip r:embed="rId2"/>
          <a:stretch>
            <a:fillRect/>
          </a:stretch>
        </p:blipFill>
        <p:spPr>
          <a:xfrm>
            <a:off x="1620609" y="0"/>
            <a:ext cx="8950782" cy="6858000"/>
          </a:xfrm>
          <a:prstGeom prst="rect">
            <a:avLst/>
          </a:prstGeom>
        </p:spPr>
      </p:pic>
    </p:spTree>
    <p:extLst>
      <p:ext uri="{BB962C8B-B14F-4D97-AF65-F5344CB8AC3E}">
        <p14:creationId xmlns:p14="http://schemas.microsoft.com/office/powerpoint/2010/main" val="323786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6F81A8-9630-47C1-AA26-85012ED35896}"/>
              </a:ext>
            </a:extLst>
          </p:cNvPr>
          <p:cNvPicPr>
            <a:picLocks noChangeAspect="1"/>
          </p:cNvPicPr>
          <p:nvPr/>
        </p:nvPicPr>
        <p:blipFill>
          <a:blip r:embed="rId2"/>
          <a:stretch>
            <a:fillRect/>
          </a:stretch>
        </p:blipFill>
        <p:spPr>
          <a:xfrm>
            <a:off x="1679863" y="0"/>
            <a:ext cx="8832273" cy="6858000"/>
          </a:xfrm>
          <a:prstGeom prst="rect">
            <a:avLst/>
          </a:prstGeom>
        </p:spPr>
      </p:pic>
      <p:sp>
        <p:nvSpPr>
          <p:cNvPr id="3" name="ZoneTexte 2">
            <a:extLst>
              <a:ext uri="{FF2B5EF4-FFF2-40B4-BE49-F238E27FC236}">
                <a16:creationId xmlns:a16="http://schemas.microsoft.com/office/drawing/2014/main" id="{AFFC176A-6B62-4829-9330-4D5401786D4D}"/>
              </a:ext>
            </a:extLst>
          </p:cNvPr>
          <p:cNvSpPr txBox="1"/>
          <p:nvPr/>
        </p:nvSpPr>
        <p:spPr>
          <a:xfrm>
            <a:off x="10597128" y="3522231"/>
            <a:ext cx="1594872" cy="830997"/>
          </a:xfrm>
          <a:prstGeom prst="rect">
            <a:avLst/>
          </a:prstGeom>
          <a:noFill/>
        </p:spPr>
        <p:txBody>
          <a:bodyPr wrap="square" rtlCol="0">
            <a:spAutoFit/>
          </a:bodyPr>
          <a:lstStyle/>
          <a:p>
            <a:r>
              <a:rPr lang="fr-FR" sz="1600" dirty="0"/>
              <a:t>Visibilité jusqu’à 1000 km du lieu de l’aurore</a:t>
            </a:r>
            <a:endParaRPr lang="en-US" sz="1600" dirty="0"/>
          </a:p>
        </p:txBody>
      </p:sp>
    </p:spTree>
    <p:extLst>
      <p:ext uri="{BB962C8B-B14F-4D97-AF65-F5344CB8AC3E}">
        <p14:creationId xmlns:p14="http://schemas.microsoft.com/office/powerpoint/2010/main" val="17373429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283</Words>
  <Application>Microsoft Office PowerPoint</Application>
  <PresentationFormat>Grand écran</PresentationFormat>
  <Paragraphs>26</Paragraphs>
  <Slides>15</Slides>
  <Notes>0</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Hervé Lerat</dc:creator>
  <cp:lastModifiedBy>lerath</cp:lastModifiedBy>
  <cp:revision>17</cp:revision>
  <dcterms:created xsi:type="dcterms:W3CDTF">2024-05-23T19:44:53Z</dcterms:created>
  <dcterms:modified xsi:type="dcterms:W3CDTF">2024-06-23T08:19:11Z</dcterms:modified>
</cp:coreProperties>
</file>